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5143500" type="screen16x9"/>
  <p:notesSz cx="6858000" cy="9144000"/>
  <p:embeddedFontLst>
    <p:embeddedFont>
      <p:font typeface="Montserrat" panose="00000500000000000000" pitchFamily="2" charset="0"/>
      <p:regular r:id="rId12"/>
      <p:bold r:id="rId13"/>
      <p:italic r:id="rId14"/>
      <p:boldItalic r:id="rId15"/>
    </p:embeddedFont>
    <p:embeddedFont>
      <p:font typeface="Proxima Nova" panose="020B0604020202020204" charset="0"/>
      <p:regular r:id="rId16"/>
      <p:bold r:id="rId17"/>
      <p:italic r:id="rId18"/>
      <p:boldItalic r:id="rId19"/>
    </p:embeddedFont>
    <p:embeddedFont>
      <p:font typeface="Raleway" pitchFamily="2" charset="0"/>
      <p:regular r:id="rId20"/>
      <p:bold r:id="rId21"/>
      <p:italic r:id="rId22"/>
      <p:boldItalic r:id="rId23"/>
    </p:embeddedFont>
    <p:embeddedFont>
      <p:font typeface="Source Sans Pro" panose="020B0503030403020204" pitchFamily="34" charset="0"/>
      <p:regular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586" y="28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10.fntdata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0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24" Type="http://schemas.openxmlformats.org/officeDocument/2006/relationships/font" Target="fonts/font13.fntdata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23" Type="http://schemas.openxmlformats.org/officeDocument/2006/relationships/font" Target="fonts/font12.fnt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22" Type="http://schemas.openxmlformats.org/officeDocument/2006/relationships/font" Target="fonts/font11.fntdata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765f5591bb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765f5591bb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765f55924e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765f55924e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765f55924e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2765f55924e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765f55924e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765f55924e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765f55924e_0_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2765f55924e_0_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765f55924e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765f55924e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765f55924e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2765f55924e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765f55924e_0_5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" name="Google Shape;120;g2765f55924e_0_5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rgbClr val="43434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100"/>
              <a:buFont typeface="Montserrat"/>
              <a:buNone/>
              <a:defRPr sz="4100"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2735963" y="4296813"/>
            <a:ext cx="3895725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title" hasCustomPrompt="1"/>
          </p:nvPr>
        </p:nvSpPr>
        <p:spPr>
          <a:xfrm>
            <a:off x="311700" y="743001"/>
            <a:ext cx="8520600" cy="200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Font typeface="Source Sans Pro"/>
              <a:buNone/>
              <a:defRPr sz="12000"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r>
              <a:t>xx%</a:t>
            </a:r>
          </a:p>
        </p:txBody>
      </p:sp>
      <p:sp>
        <p:nvSpPr>
          <p:cNvPr id="53" name="Google Shape;53;p11"/>
          <p:cNvSpPr txBox="1">
            <a:spLocks noGrp="1"/>
          </p:cNvSpPr>
          <p:nvPr>
            <p:ph type="body" idx="1"/>
          </p:nvPr>
        </p:nvSpPr>
        <p:spPr>
          <a:xfrm>
            <a:off x="311700" y="2845182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4" name="Google Shape;54;p1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>
            <a:off x="80700" y="2651100"/>
            <a:ext cx="8982600" cy="24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485875" y="1714500"/>
            <a:ext cx="8183700" cy="78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Font typeface="Montserrat"/>
              <a:buNone/>
              <a:defRPr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2400"/>
              <a:buFont typeface="Calibri"/>
              <a:buChar char="●"/>
              <a:defRPr sz="24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800"/>
              <a:buFont typeface="Calibri"/>
              <a:buChar char="○"/>
              <a:defRPr sz="1800"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■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●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400"/>
              <a:buFont typeface="Calibri"/>
              <a:buChar char="○"/>
              <a:defRPr>
                <a:solidFill>
                  <a:srgbClr val="434343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3" name="Google Shape;23;p4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35869" y="4737994"/>
            <a:ext cx="1915808" cy="295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" name="Google Shape;24;p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950" y="4568875"/>
            <a:ext cx="371380" cy="464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2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040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9"/>
          <p:cNvSpPr/>
          <p:nvPr/>
        </p:nvSpPr>
        <p:spPr>
          <a:xfrm>
            <a:off x="4636800" y="80700"/>
            <a:ext cx="4426500" cy="49821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2" name="Google Shape;42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265500" y="1181700"/>
            <a:ext cx="4045200" cy="153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9" name="Google Shape;49;p10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pl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Raleway"/>
              <a:buNone/>
              <a:defRPr sz="30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Source Sans Pro"/>
              <a:buChar char="●"/>
              <a:defRPr sz="18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●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○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Source Sans Pro"/>
              <a:buChar char="■"/>
              <a:defRPr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ake.firialabs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 txBox="1">
            <a:spLocks noGrp="1"/>
          </p:cNvSpPr>
          <p:nvPr>
            <p:ph type="ctrTitle"/>
          </p:nvPr>
        </p:nvSpPr>
        <p:spPr>
          <a:xfrm>
            <a:off x="485875" y="264475"/>
            <a:ext cx="8183700" cy="147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Getting started in Codespace</a:t>
            </a:r>
            <a:endParaRPr/>
          </a:p>
        </p:txBody>
      </p:sp>
      <p:sp>
        <p:nvSpPr>
          <p:cNvPr id="62" name="Google Shape;62;p13"/>
          <p:cNvSpPr txBox="1">
            <a:spLocks noGrp="1"/>
          </p:cNvSpPr>
          <p:nvPr>
            <p:ph type="subTitle" idx="1"/>
          </p:nvPr>
        </p:nvSpPr>
        <p:spPr>
          <a:xfrm>
            <a:off x="485875" y="1738075"/>
            <a:ext cx="8183700" cy="86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9900FF"/>
                </a:solidFill>
                <a:latin typeface="Proxima Nova"/>
                <a:ea typeface="Proxima Nova"/>
                <a:cs typeface="Proxima Nova"/>
                <a:sym typeface="Proxima Nova"/>
              </a:rPr>
              <a:t>A guide for students</a:t>
            </a:r>
            <a:endParaRPr sz="3000">
              <a:solidFill>
                <a:srgbClr val="9900FF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Open CodeSpace:</a:t>
            </a:r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body" idx="1"/>
          </p:nvPr>
        </p:nvSpPr>
        <p:spPr>
          <a:xfrm>
            <a:off x="866950" y="948775"/>
            <a:ext cx="7584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Open the Chrome browser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Use the link, or type the URL directly into the browser: </a:t>
            </a:r>
            <a:r>
              <a:rPr lang="en" u="sng">
                <a:solidFill>
                  <a:schemeClr val="hlink"/>
                </a:solidFill>
                <a:latin typeface="Proxima Nova"/>
                <a:ea typeface="Proxima Nova"/>
                <a:cs typeface="Proxima Nova"/>
                <a:sym typeface="Proxima Nova"/>
                <a:hlinkClick r:id="rId3"/>
              </a:rPr>
              <a:t>https://make.firialabs.com/</a:t>
            </a: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 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69" name="Google Shape;69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89825" y="2367969"/>
            <a:ext cx="3182176" cy="22597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Log in:</a:t>
            </a:r>
            <a:endParaRPr/>
          </a:p>
        </p:txBody>
      </p:sp>
      <p:pic>
        <p:nvPicPr>
          <p:cNvPr id="75" name="Google Shape;75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4300" y="1252425"/>
            <a:ext cx="7291875" cy="27238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6" name="Google Shape;76;p15"/>
          <p:cNvCxnSpPr/>
          <p:nvPr/>
        </p:nvCxnSpPr>
        <p:spPr>
          <a:xfrm>
            <a:off x="1356650" y="1063325"/>
            <a:ext cx="1975800" cy="232230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Sign in:</a:t>
            </a:r>
            <a:endParaRPr/>
          </a:p>
        </p:txBody>
      </p:sp>
      <p:sp>
        <p:nvSpPr>
          <p:cNvPr id="82" name="Google Shape;82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8763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You can: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Sign in with Google and select your gmail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–or–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Create an account using your email address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4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83" name="Google Shape;83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572000" y="202050"/>
            <a:ext cx="4365900" cy="41388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4" name="Google Shape;84;p16"/>
          <p:cNvCxnSpPr/>
          <p:nvPr/>
        </p:nvCxnSpPr>
        <p:spPr>
          <a:xfrm>
            <a:off x="3356950" y="2042500"/>
            <a:ext cx="2522100" cy="1416300"/>
          </a:xfrm>
          <a:prstGeom prst="straightConnector1">
            <a:avLst/>
          </a:prstGeom>
          <a:noFill/>
          <a:ln w="38100" cap="flat" cmpd="sng">
            <a:solidFill>
              <a:srgbClr val="4CAF5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85" name="Google Shape;85;p16"/>
          <p:cNvCxnSpPr/>
          <p:nvPr/>
        </p:nvCxnSpPr>
        <p:spPr>
          <a:xfrm>
            <a:off x="3344525" y="3260025"/>
            <a:ext cx="3963300" cy="94440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CodeSpace</a:t>
            </a:r>
            <a:endParaRPr/>
          </a:p>
        </p:txBody>
      </p:sp>
      <p:sp>
        <p:nvSpPr>
          <p:cNvPr id="91" name="Google Shape;91;p17"/>
          <p:cNvSpPr txBox="1">
            <a:spLocks noGrp="1"/>
          </p:cNvSpPr>
          <p:nvPr>
            <p:ph type="body" idx="1"/>
          </p:nvPr>
        </p:nvSpPr>
        <p:spPr>
          <a:xfrm>
            <a:off x="820950" y="1068425"/>
            <a:ext cx="3876300" cy="268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On the bottom left of the editor are two icons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Setting preferences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Log in / log out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cxnSp>
        <p:nvCxnSpPr>
          <p:cNvPr id="92" name="Google Shape;92;p17"/>
          <p:cNvCxnSpPr/>
          <p:nvPr/>
        </p:nvCxnSpPr>
        <p:spPr>
          <a:xfrm rot="10800000" flipH="1">
            <a:off x="3978125" y="1623550"/>
            <a:ext cx="2287800" cy="766800"/>
          </a:xfrm>
          <a:prstGeom prst="straightConnector1">
            <a:avLst/>
          </a:prstGeom>
          <a:noFill/>
          <a:ln w="38100" cap="flat" cmpd="sng">
            <a:solidFill>
              <a:srgbClr val="4CAF50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3" name="Google Shape;93;p17"/>
          <p:cNvCxnSpPr/>
          <p:nvPr/>
        </p:nvCxnSpPr>
        <p:spPr>
          <a:xfrm rot="10800000" flipH="1">
            <a:off x="3484600" y="2366925"/>
            <a:ext cx="2730300" cy="42750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</p:spPr>
      </p:cxnSp>
      <p:pic>
        <p:nvPicPr>
          <p:cNvPr id="94" name="Google Shape;94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266050" y="1068425"/>
            <a:ext cx="1156598" cy="1726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Join your class</a:t>
            </a:r>
            <a:endParaRPr/>
          </a:p>
        </p:txBody>
      </p:sp>
      <p:sp>
        <p:nvSpPr>
          <p:cNvPr id="100" name="Google Shape;100;p18"/>
          <p:cNvSpPr txBox="1">
            <a:spLocks noGrp="1"/>
          </p:cNvSpPr>
          <p:nvPr>
            <p:ph type="body" idx="1"/>
          </p:nvPr>
        </p:nvSpPr>
        <p:spPr>
          <a:xfrm>
            <a:off x="820950" y="1068425"/>
            <a:ext cx="6026100" cy="309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On the top left of the editor is the class icon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120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Click on the icon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The click “JOIN CLASS”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Enter the code from </a:t>
            </a:r>
            <a:br>
              <a:rPr lang="en">
                <a:latin typeface="Proxima Nova"/>
                <a:ea typeface="Proxima Nova"/>
                <a:cs typeface="Proxima Nova"/>
                <a:sym typeface="Proxima Nova"/>
              </a:rPr>
            </a:b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your teacher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101" name="Google Shape;10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48750" y="1007325"/>
            <a:ext cx="824498" cy="74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61125" y="3619450"/>
            <a:ext cx="8045299" cy="9577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3" name="Google Shape;103;p18"/>
          <p:cNvCxnSpPr/>
          <p:nvPr/>
        </p:nvCxnSpPr>
        <p:spPr>
          <a:xfrm>
            <a:off x="4572000" y="2364400"/>
            <a:ext cx="3207900" cy="1404900"/>
          </a:xfrm>
          <a:prstGeom prst="straightConnector1">
            <a:avLst/>
          </a:prstGeom>
          <a:noFill/>
          <a:ln w="38100" cap="flat" cmpd="sng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Join your class</a:t>
            </a:r>
            <a:endParaRPr/>
          </a:p>
        </p:txBody>
      </p:sp>
      <p:sp>
        <p:nvSpPr>
          <p:cNvPr id="109" name="Google Shape;109;p19"/>
          <p:cNvSpPr txBox="1">
            <a:spLocks noGrp="1"/>
          </p:cNvSpPr>
          <p:nvPr>
            <p:ph type="body" idx="1"/>
          </p:nvPr>
        </p:nvSpPr>
        <p:spPr>
          <a:xfrm>
            <a:off x="820950" y="1068425"/>
            <a:ext cx="6026100" cy="114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Enter the code from your teacher</a:t>
            </a:r>
            <a:endParaRPr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●"/>
            </a:pPr>
            <a:r>
              <a:rPr lang="en"/>
              <a:t>Then “SUBMIT JOIN CODE”</a:t>
            </a:r>
            <a:endParaRPr/>
          </a:p>
        </p:txBody>
      </p:sp>
      <p:pic>
        <p:nvPicPr>
          <p:cNvPr id="110" name="Google Shape;110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02850" y="2214113"/>
            <a:ext cx="5153025" cy="1857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All set!</a:t>
            </a:r>
            <a:endParaRPr/>
          </a:p>
        </p:txBody>
      </p:sp>
      <p:sp>
        <p:nvSpPr>
          <p:cNvPr id="116" name="Google Shape;116;p20"/>
          <p:cNvSpPr txBox="1">
            <a:spLocks noGrp="1"/>
          </p:cNvSpPr>
          <p:nvPr>
            <p:ph type="body" idx="1"/>
          </p:nvPr>
        </p:nvSpPr>
        <p:spPr>
          <a:xfrm>
            <a:off x="820950" y="1068425"/>
            <a:ext cx="7368900" cy="17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Your class should now be activated you can begin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You should see these icons in the upper right hand corner of the window: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17" name="Google Shape;117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46200" y="2028825"/>
            <a:ext cx="1154600" cy="21577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1"/>
          <p:cNvSpPr txBox="1">
            <a:spLocks noGrp="1"/>
          </p:cNvSpPr>
          <p:nvPr>
            <p:ph type="title"/>
          </p:nvPr>
        </p:nvSpPr>
        <p:spPr>
          <a:xfrm>
            <a:off x="487025" y="445025"/>
            <a:ext cx="8345400" cy="623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Notes:</a:t>
            </a:r>
            <a:endParaRPr/>
          </a:p>
        </p:txBody>
      </p:sp>
      <p:sp>
        <p:nvSpPr>
          <p:cNvPr id="123" name="Google Shape;123;p21"/>
          <p:cNvSpPr txBox="1">
            <a:spLocks noGrp="1"/>
          </p:cNvSpPr>
          <p:nvPr>
            <p:ph type="body" idx="1"/>
          </p:nvPr>
        </p:nvSpPr>
        <p:spPr>
          <a:xfrm>
            <a:off x="487025" y="936775"/>
            <a:ext cx="5687100" cy="4112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lvl="0" indent="-3810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Your programming files are saved automatically, all the time, just like a Google drive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If you want to make changes to a program, but keep the original, </a:t>
            </a:r>
            <a:br>
              <a:rPr lang="en">
                <a:latin typeface="Proxima Nova"/>
                <a:ea typeface="Proxima Nova"/>
                <a:cs typeface="Proxima Nova"/>
                <a:sym typeface="Proxima Nova"/>
              </a:rPr>
            </a:b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“Save As…” with a new name first!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lnSpc>
                <a:spcPct val="110000"/>
              </a:lnSpc>
              <a:spcBef>
                <a:spcPts val="400"/>
              </a:spcBef>
              <a:spcAft>
                <a:spcPts val="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You can open previously saved files by going to “Browse Files…”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  <a:p>
            <a:pPr marL="457200" lvl="0" indent="-381000" algn="l" rtl="0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ts val="2400"/>
              <a:buFont typeface="Proxima Nova"/>
              <a:buChar char="●"/>
            </a:pPr>
            <a:r>
              <a:rPr lang="en">
                <a:latin typeface="Proxima Nova"/>
                <a:ea typeface="Proxima Nova"/>
                <a:cs typeface="Proxima Nova"/>
                <a:sym typeface="Proxima Nova"/>
              </a:rPr>
              <a:t>You can download a text file of your code with “Download”</a:t>
            </a:r>
            <a:endParaRPr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24" name="Google Shape;12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61650" y="1123575"/>
            <a:ext cx="2334800" cy="226562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Plum">
  <a:themeElements>
    <a:clrScheme name="Plum">
      <a:dk1>
        <a:srgbClr val="611BB8"/>
      </a:dk1>
      <a:lt1>
        <a:srgbClr val="FFFFFF"/>
      </a:lt1>
      <a:dk2>
        <a:srgbClr val="000000"/>
      </a:dk2>
      <a:lt2>
        <a:srgbClr val="7F7F7F"/>
      </a:lt2>
      <a:accent1>
        <a:srgbClr val="333333"/>
      </a:accent1>
      <a:accent2>
        <a:srgbClr val="5E2B97"/>
      </a:accent2>
      <a:accent3>
        <a:srgbClr val="7E57C2"/>
      </a:accent3>
      <a:accent4>
        <a:srgbClr val="C77025"/>
      </a:accent4>
      <a:accent5>
        <a:srgbClr val="009688"/>
      </a:accent5>
      <a:accent6>
        <a:srgbClr val="FFD600"/>
      </a:accent6>
      <a:hlink>
        <a:srgbClr val="009688"/>
      </a:hlink>
      <a:folHlink>
        <a:srgbClr val="00968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On-screen Show (16:9)</PresentationFormat>
  <Paragraphs>31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Source Sans Pro</vt:lpstr>
      <vt:lpstr>Arial</vt:lpstr>
      <vt:lpstr>Proxima Nova</vt:lpstr>
      <vt:lpstr>Calibri</vt:lpstr>
      <vt:lpstr>Raleway</vt:lpstr>
      <vt:lpstr>Montserrat</vt:lpstr>
      <vt:lpstr>Plum</vt:lpstr>
      <vt:lpstr>Getting started in Codespace</vt:lpstr>
      <vt:lpstr>Open CodeSpace:</vt:lpstr>
      <vt:lpstr>Log in:</vt:lpstr>
      <vt:lpstr>Sign in:</vt:lpstr>
      <vt:lpstr>CodeSpace</vt:lpstr>
      <vt:lpstr>Join your class</vt:lpstr>
      <vt:lpstr>Join your class</vt:lpstr>
      <vt:lpstr>All set!</vt:lpstr>
      <vt:lpstr>Notes: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Jill Jones</cp:lastModifiedBy>
  <cp:revision>1</cp:revision>
  <dcterms:modified xsi:type="dcterms:W3CDTF">2025-05-18T06:06:50Z</dcterms:modified>
</cp:coreProperties>
</file>